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28" r:id="rId1"/>
  </p:sldMasterIdLst>
  <p:sldIdLst>
    <p:sldId id="256" r:id="rId2"/>
    <p:sldId id="263" r:id="rId3"/>
    <p:sldId id="257" r:id="rId4"/>
    <p:sldId id="258" r:id="rId5"/>
    <p:sldId id="259" r:id="rId6"/>
    <p:sldId id="260" r:id="rId7"/>
    <p:sldId id="262" r:id="rId8"/>
    <p:sldId id="261" r:id="rId9"/>
    <p:sldId id="265" r:id="rId10"/>
    <p:sldId id="266" r:id="rId11"/>
    <p:sldId id="267"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1" d="100"/>
          <a:sy n="121" d="100"/>
        </p:scale>
        <p:origin x="-816"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2233D26B-DFC2-4248-8ED0-AD3E108CBDD7}" type="datetime1">
              <a:rPr lang="en-US" smtClean="0"/>
              <a:pPr/>
              <a:t>5/9/15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94C003-38E8-486A-9BFD-47E55D87241C}" type="datetime1">
              <a:rPr lang="en-US" smtClean="0"/>
              <a:pPr/>
              <a:t>5/9/15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59EAA3-934B-41DB-B3B1-806F4BE5CC37}" type="datetime1">
              <a:rPr lang="en-US" smtClean="0"/>
              <a:pPr/>
              <a:t>5/9/15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8F97F932-D99A-4087-BFB1-EA42FAFC8D2C}" type="datetime1">
              <a:rPr lang="en-US" smtClean="0"/>
              <a:pPr/>
              <a:t>5/9/15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C96367-2F2B-4F6E-ACF4-15FA13738E10}" type="datetime1">
              <a:rPr lang="en-US" smtClean="0"/>
              <a:pPr/>
              <a:t>5/9/15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523C92-45F4-4C30-810D-4886C1BA696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8FB3498D-21C7-408B-8EF5-5B55DEF0BFD5}" type="datetime1">
              <a:rPr lang="en-US" smtClean="0"/>
              <a:pPr/>
              <a:t>5/9/15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4DB246E-8FD1-42FF-94A4-E4133095C37A}" type="datetime1">
              <a:rPr lang="en-US" smtClean="0"/>
              <a:pPr/>
              <a:t>5/9/15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3939D4-B818-4372-B1EE-7CB6D5BBC74A}" type="datetime1">
              <a:rPr lang="en-US" smtClean="0"/>
              <a:pPr/>
              <a:t>5/9/15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5E438-4D0D-4834-B658-A90420491D98}" type="datetime1">
              <a:rPr lang="en-US" smtClean="0"/>
              <a:pPr/>
              <a:t>5/9/15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F8ADFA-7142-4015-85E6-1712F15FA709}" type="datetime1">
              <a:rPr lang="en-US" smtClean="0"/>
              <a:pPr/>
              <a:t>5/9/15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581E0-D653-4D78-A48F-41D80498BC7E}" type="datetime1">
              <a:rPr lang="en-US" smtClean="0"/>
              <a:pPr/>
              <a:t>5/9/15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8B3AFFF1-9C47-49F0-AE12-AF188F3F4E82}" type="datetime1">
              <a:rPr lang="en-US" smtClean="0"/>
              <a:pPr/>
              <a:t>5/9/15</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38237106-F2ED-405E-BC33-CC3CF426205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4729" r:id="rId1"/>
    <p:sldLayoutId id="2147484730" r:id="rId2"/>
    <p:sldLayoutId id="2147484731" r:id="rId3"/>
    <p:sldLayoutId id="2147484732" r:id="rId4"/>
    <p:sldLayoutId id="2147484733" r:id="rId5"/>
    <p:sldLayoutId id="2147484734" r:id="rId6"/>
    <p:sldLayoutId id="2147484735" r:id="rId7"/>
    <p:sldLayoutId id="2147484736" r:id="rId8"/>
    <p:sldLayoutId id="2147484737" r:id="rId9"/>
    <p:sldLayoutId id="2147484738" r:id="rId10"/>
    <p:sldLayoutId id="2147484739" r:id="rId11"/>
  </p:sldLayoutIdLst>
  <p:hf sldNum="0" hdr="0" ftr="0" dt="0"/>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 Id="rId3" Type="http://schemas.openxmlformats.org/officeDocument/2006/relationships/image" Target="../media/image6.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agic.piktochart.com/output/5288661-efficiency-space-exploratio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 Id="rId3"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By Ocean Clarke</a:t>
            </a:r>
          </a:p>
          <a:p>
            <a:r>
              <a:rPr lang="en-US" dirty="0" smtClean="0"/>
              <a:t>English 363W</a:t>
            </a:r>
          </a:p>
          <a:p>
            <a:r>
              <a:rPr lang="en-US" dirty="0" smtClean="0"/>
              <a:t>Emory University</a:t>
            </a:r>
            <a:endParaRPr lang="en-US" dirty="0"/>
          </a:p>
        </p:txBody>
      </p:sp>
      <p:sp>
        <p:nvSpPr>
          <p:cNvPr id="3" name="Title 2"/>
          <p:cNvSpPr>
            <a:spLocks noGrp="1"/>
          </p:cNvSpPr>
          <p:nvPr>
            <p:ph type="ctrTitle"/>
          </p:nvPr>
        </p:nvSpPr>
        <p:spPr/>
        <p:txBody>
          <a:bodyPr/>
          <a:lstStyle/>
          <a:p>
            <a:r>
              <a:rPr lang="en-US" dirty="0" smtClean="0"/>
              <a:t>Approaching Space Exploration and Colonization</a:t>
            </a:r>
            <a:endParaRPr lang="en-US" dirty="0"/>
          </a:p>
        </p:txBody>
      </p:sp>
    </p:spTree>
    <p:extLst>
      <p:ext uri="{BB962C8B-B14F-4D97-AF65-F5344CB8AC3E}">
        <p14:creationId xmlns:p14="http://schemas.microsoft.com/office/powerpoint/2010/main" val="3917395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(cont.)</a:t>
            </a:r>
            <a:endParaRPr lang="en-US" dirty="0"/>
          </a:p>
        </p:txBody>
      </p:sp>
      <p:pic>
        <p:nvPicPr>
          <p:cNvPr id="4" name="Picture 3" descr="q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10892"/>
            <a:ext cx="4609928" cy="4130282"/>
          </a:xfrm>
          <a:prstGeom prst="rect">
            <a:avLst/>
          </a:prstGeom>
        </p:spPr>
      </p:pic>
      <p:pic>
        <p:nvPicPr>
          <p:cNvPr id="5" name="Picture 4" descr="q4.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58971" y="1710892"/>
            <a:ext cx="4485030" cy="4130282"/>
          </a:xfrm>
          <a:prstGeom prst="rect">
            <a:avLst/>
          </a:prstGeom>
        </p:spPr>
      </p:pic>
    </p:spTree>
    <p:extLst>
      <p:ext uri="{BB962C8B-B14F-4D97-AF65-F5344CB8AC3E}">
        <p14:creationId xmlns:p14="http://schemas.microsoft.com/office/powerpoint/2010/main" val="2705552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(cont</a:t>
            </a:r>
            <a:r>
              <a:rPr lang="en-US" dirty="0"/>
              <a:t>.</a:t>
            </a:r>
            <a:r>
              <a:rPr lang="en-US" dirty="0" smtClean="0"/>
              <a:t>)</a:t>
            </a:r>
            <a:endParaRPr lang="en-US" dirty="0"/>
          </a:p>
        </p:txBody>
      </p:sp>
      <p:pic>
        <p:nvPicPr>
          <p:cNvPr id="6" name="Picture 5" descr="q5.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3015" y="1580609"/>
            <a:ext cx="4512964" cy="4269750"/>
          </a:xfrm>
          <a:prstGeom prst="rect">
            <a:avLst/>
          </a:prstGeom>
        </p:spPr>
      </p:pic>
    </p:spTree>
    <p:extLst>
      <p:ext uri="{BB962C8B-B14F-4D97-AF65-F5344CB8AC3E}">
        <p14:creationId xmlns:p14="http://schemas.microsoft.com/office/powerpoint/2010/main" val="196718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sz="quarter" idx="13"/>
          </p:nvPr>
        </p:nvSpPr>
        <p:spPr/>
        <p:txBody>
          <a:bodyPr>
            <a:noAutofit/>
          </a:bodyPr>
          <a:lstStyle/>
          <a:p>
            <a:r>
              <a:rPr lang="en-US" sz="1600" dirty="0"/>
              <a:t>http://</a:t>
            </a:r>
            <a:r>
              <a:rPr lang="en-US" sz="1600" dirty="0" err="1"/>
              <a:t>www.nasa.gov</a:t>
            </a:r>
            <a:r>
              <a:rPr lang="en-US" sz="1600" dirty="0"/>
              <a:t>/</a:t>
            </a:r>
            <a:r>
              <a:rPr lang="en-US" sz="1600" dirty="0" err="1"/>
              <a:t>pdf</a:t>
            </a:r>
            <a:r>
              <a:rPr lang="en-US" sz="1600" dirty="0"/>
              <a:t>/55583main_vision_space_exploration2.</a:t>
            </a:r>
            <a:r>
              <a:rPr lang="en-US" sz="1600" dirty="0" smtClean="0"/>
              <a:t>pdf</a:t>
            </a:r>
            <a:endParaRPr lang="en-US" sz="1600" dirty="0"/>
          </a:p>
          <a:p>
            <a:r>
              <a:rPr lang="en-US" sz="1600" dirty="0"/>
              <a:t>http://</a:t>
            </a:r>
            <a:r>
              <a:rPr lang="en-US" sz="1600" dirty="0" err="1"/>
              <a:t>www.nasa.gov</a:t>
            </a:r>
            <a:r>
              <a:rPr lang="en-US" sz="1600" dirty="0"/>
              <a:t>/</a:t>
            </a:r>
            <a:r>
              <a:rPr lang="en-US" sz="1600" dirty="0" err="1"/>
              <a:t>pdf</a:t>
            </a:r>
            <a:r>
              <a:rPr lang="en-US" sz="1600" dirty="0"/>
              <a:t>/</a:t>
            </a:r>
            <a:r>
              <a:rPr lang="en-US" sz="1600" dirty="0" smtClean="0"/>
              <a:t>223968main_HAWKING.pdf</a:t>
            </a:r>
            <a:endParaRPr lang="en-US" sz="1600" dirty="0"/>
          </a:p>
          <a:p>
            <a:r>
              <a:rPr lang="en-US" sz="1600" dirty="0"/>
              <a:t>http://</a:t>
            </a:r>
            <a:r>
              <a:rPr lang="en-US" sz="1600" dirty="0" err="1"/>
              <a:t>news.bbc.co.uk</a:t>
            </a:r>
            <a:r>
              <a:rPr lang="en-US" sz="1600" dirty="0"/>
              <a:t>/2/hi/science/nature/7349610.</a:t>
            </a:r>
            <a:r>
              <a:rPr lang="en-US" sz="1600" dirty="0" smtClean="0"/>
              <a:t>stm</a:t>
            </a:r>
            <a:endParaRPr lang="en-US" sz="1600" dirty="0"/>
          </a:p>
          <a:p>
            <a:r>
              <a:rPr lang="en-US" sz="1600" dirty="0"/>
              <a:t>http://</a:t>
            </a:r>
            <a:r>
              <a:rPr lang="en-US" sz="1600" dirty="0" err="1"/>
              <a:t>arxiv.org</a:t>
            </a:r>
            <a:r>
              <a:rPr lang="en-US" sz="1600" dirty="0"/>
              <a:t>/</a:t>
            </a:r>
            <a:r>
              <a:rPr lang="en-US" sz="1600" dirty="0" err="1"/>
              <a:t>pdf</a:t>
            </a:r>
            <a:r>
              <a:rPr lang="en-US" sz="1600" dirty="0"/>
              <a:t>/1203.6250v1.</a:t>
            </a:r>
            <a:r>
              <a:rPr lang="en-US" sz="1600" dirty="0" smtClean="0"/>
              <a:t>pdf</a:t>
            </a:r>
            <a:endParaRPr lang="en-US" sz="1600" dirty="0"/>
          </a:p>
          <a:p>
            <a:r>
              <a:rPr lang="en-US" sz="1600" dirty="0"/>
              <a:t>http://</a:t>
            </a:r>
            <a:r>
              <a:rPr lang="en-US" sz="1600" dirty="0" err="1"/>
              <a:t>www.star.ucl.ac.uk</a:t>
            </a:r>
            <a:r>
              <a:rPr lang="en-US" sz="1600" dirty="0"/>
              <a:t>/~</a:t>
            </a:r>
            <a:r>
              <a:rPr lang="en-US" sz="1600" dirty="0" err="1"/>
              <a:t>iac</a:t>
            </a:r>
            <a:r>
              <a:rPr lang="en-US" sz="1600" dirty="0"/>
              <a:t>/</a:t>
            </a:r>
            <a:r>
              <a:rPr lang="en-US" sz="1600" dirty="0" err="1" smtClean="0"/>
              <a:t>RAS_Report.pdf</a:t>
            </a:r>
            <a:endParaRPr lang="en-US" sz="1600" dirty="0"/>
          </a:p>
          <a:p>
            <a:r>
              <a:rPr lang="en-US" sz="1600" dirty="0"/>
              <a:t>http://</a:t>
            </a:r>
            <a:r>
              <a:rPr lang="en-US" sz="1600" dirty="0" err="1"/>
              <a:t>scholarsarchive.byu.edu</a:t>
            </a:r>
            <a:r>
              <a:rPr lang="en-US" sz="1600" dirty="0"/>
              <a:t>/</a:t>
            </a:r>
            <a:r>
              <a:rPr lang="en-US" sz="1600" dirty="0" err="1"/>
              <a:t>cgi</a:t>
            </a:r>
            <a:r>
              <a:rPr lang="en-US" sz="1600" dirty="0"/>
              <a:t>/</a:t>
            </a:r>
            <a:r>
              <a:rPr lang="en-US" sz="1600" dirty="0" err="1"/>
              <a:t>viewcontent.cgi?article</a:t>
            </a:r>
            <a:r>
              <a:rPr lang="en-US" sz="1600" dirty="0"/>
              <a:t>=1939&amp;context=</a:t>
            </a:r>
            <a:r>
              <a:rPr lang="en-US" sz="1600" dirty="0" err="1" smtClean="0"/>
              <a:t>facpub</a:t>
            </a:r>
            <a:endParaRPr lang="en-US" sz="1600" dirty="0" smtClean="0"/>
          </a:p>
          <a:p>
            <a:r>
              <a:rPr lang="en-US" sz="1600" dirty="0" smtClean="0"/>
              <a:t>http</a:t>
            </a:r>
            <a:r>
              <a:rPr lang="en-US" sz="1600" dirty="0"/>
              <a:t>://</a:t>
            </a:r>
            <a:r>
              <a:rPr lang="en-US" sz="1600" dirty="0" err="1"/>
              <a:t>www.researchgate.net</a:t>
            </a:r>
            <a:r>
              <a:rPr lang="en-US" sz="1600" dirty="0"/>
              <a:t>/publication/</a:t>
            </a:r>
            <a:r>
              <a:rPr lang="en-US" sz="1600" dirty="0" smtClean="0"/>
              <a:t>7939942_Robots_and_humans_synergy_in_planetary_exploration</a:t>
            </a:r>
            <a:endParaRPr lang="en-US" sz="1600" dirty="0"/>
          </a:p>
          <a:p>
            <a:r>
              <a:rPr lang="en-US" sz="1600" dirty="0"/>
              <a:t>http://</a:t>
            </a:r>
            <a:r>
              <a:rPr lang="en-US" sz="1600" dirty="0" err="1"/>
              <a:t>www.academia.edu</a:t>
            </a:r>
            <a:r>
              <a:rPr lang="en-US" sz="1600" dirty="0"/>
              <a:t>/179045/</a:t>
            </a:r>
            <a:r>
              <a:rPr lang="en-US" sz="1600" dirty="0" smtClean="0"/>
              <a:t>_</a:t>
            </a:r>
            <a:r>
              <a:rPr lang="en-US" sz="1600" dirty="0" err="1" smtClean="0"/>
              <a:t>Public_Opinion_Polls_and_Perceptions_of_US_Human_Spaceflight</a:t>
            </a:r>
            <a:r>
              <a:rPr lang="en-US" sz="1600" dirty="0" smtClean="0"/>
              <a:t>_</a:t>
            </a:r>
          </a:p>
          <a:p>
            <a:r>
              <a:rPr lang="en-US" sz="1600" dirty="0" smtClean="0"/>
              <a:t>http</a:t>
            </a:r>
            <a:r>
              <a:rPr lang="en-US" sz="1600" dirty="0"/>
              <a:t>://</a:t>
            </a:r>
            <a:r>
              <a:rPr lang="en-US" sz="1600" dirty="0" err="1"/>
              <a:t>ir.canterbury.ac.nz</a:t>
            </a:r>
            <a:r>
              <a:rPr lang="en-US" sz="1600" dirty="0"/>
              <a:t>/</a:t>
            </a:r>
            <a:r>
              <a:rPr lang="en-US" sz="1600" dirty="0" err="1"/>
              <a:t>bitstream</a:t>
            </a:r>
            <a:r>
              <a:rPr lang="en-US" sz="1600" dirty="0"/>
              <a:t>/10092/2262/1/12607353_Green%20Human%20Robot%</a:t>
            </a:r>
            <a:r>
              <a:rPr lang="en-US" sz="1600" dirty="0" smtClean="0"/>
              <a:t>20Collaboration</a:t>
            </a:r>
            <a:r>
              <a:rPr lang="en-US" sz="1600" dirty="0"/>
              <a:t>%20ARS%20Journal%</a:t>
            </a:r>
            <a:r>
              <a:rPr lang="en-US" sz="1600" dirty="0" smtClean="0"/>
              <a:t>20FINAL.pdf</a:t>
            </a:r>
            <a:endParaRPr lang="en-US" sz="1600" dirty="0"/>
          </a:p>
          <a:p>
            <a:r>
              <a:rPr lang="en-US" sz="1600" dirty="0"/>
              <a:t>http://</a:t>
            </a:r>
            <a:r>
              <a:rPr lang="en-US" sz="1600" dirty="0" err="1"/>
              <a:t>link.springer.com</a:t>
            </a:r>
            <a:r>
              <a:rPr lang="en-US" sz="1600" dirty="0"/>
              <a:t>/article/10.1023/A:1022231703061#page-</a:t>
            </a:r>
            <a:r>
              <a:rPr lang="en-US" sz="1600" dirty="0" smtClean="0"/>
              <a:t>2</a:t>
            </a:r>
            <a:endParaRPr lang="en-US" sz="1600" dirty="0"/>
          </a:p>
          <a:p>
            <a:r>
              <a:rPr lang="en-US" sz="1600" dirty="0"/>
              <a:t>http://</a:t>
            </a:r>
            <a:r>
              <a:rPr lang="en-US" sz="1600" dirty="0" err="1"/>
              <a:t>www.gallup.com</a:t>
            </a:r>
            <a:r>
              <a:rPr lang="en-US" sz="1600" dirty="0"/>
              <a:t>/poll/121736/majority-</a:t>
            </a:r>
            <a:r>
              <a:rPr lang="en-US" sz="1600" dirty="0" err="1"/>
              <a:t>americans</a:t>
            </a:r>
            <a:r>
              <a:rPr lang="en-US" sz="1600" dirty="0"/>
              <a:t>-say-space-program-costs-</a:t>
            </a:r>
            <a:r>
              <a:rPr lang="en-US" sz="1600" dirty="0" err="1"/>
              <a:t>justified.aspx</a:t>
            </a:r>
            <a:endParaRPr lang="en-US" sz="1600" dirty="0"/>
          </a:p>
        </p:txBody>
      </p:sp>
    </p:spTree>
    <p:extLst>
      <p:ext uri="{BB962C8B-B14F-4D97-AF65-F5344CB8AC3E}">
        <p14:creationId xmlns:p14="http://schemas.microsoft.com/office/powerpoint/2010/main" val="2122432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Infograph</a:t>
            </a:r>
            <a:endParaRPr lang="en-US" dirty="0"/>
          </a:p>
        </p:txBody>
      </p:sp>
      <p:sp>
        <p:nvSpPr>
          <p:cNvPr id="5" name="Content Placeholder 4"/>
          <p:cNvSpPr>
            <a:spLocks noGrp="1"/>
          </p:cNvSpPr>
          <p:nvPr>
            <p:ph sz="quarter" idx="13"/>
          </p:nvPr>
        </p:nvSpPr>
        <p:spPr/>
        <p:txBody>
          <a:bodyPr>
            <a:normAutofit/>
          </a:bodyPr>
          <a:lstStyle/>
          <a:p>
            <a:r>
              <a:rPr lang="en-US" sz="2800" dirty="0" smtClean="0"/>
              <a:t>This </a:t>
            </a:r>
            <a:r>
              <a:rPr lang="en-US" sz="2800" dirty="0" err="1" smtClean="0"/>
              <a:t>infograph</a:t>
            </a:r>
            <a:r>
              <a:rPr lang="en-US" sz="2800" dirty="0" smtClean="0"/>
              <a:t> provides information the current state of space exploration. </a:t>
            </a:r>
            <a:r>
              <a:rPr lang="en-US" sz="2800" dirty="0"/>
              <a:t>It sheds lights on the outreach of manned space flights as well the public’s opinion of </a:t>
            </a:r>
            <a:r>
              <a:rPr lang="en-US" sz="2800" dirty="0" smtClean="0"/>
              <a:t>outer space and it also provides pros and cons of human and robot space exploration. </a:t>
            </a:r>
          </a:p>
          <a:p>
            <a:r>
              <a:rPr lang="en-US" sz="2800" dirty="0">
                <a:hlinkClick r:id="rId2"/>
              </a:rPr>
              <a:t>https://magic.piktochart.com/output/5288661-efficiency-space-exploration</a:t>
            </a:r>
            <a:endParaRPr lang="en-US" sz="2800" dirty="0"/>
          </a:p>
          <a:p>
            <a:endParaRPr lang="en-US" sz="2800" dirty="0" smtClean="0"/>
          </a:p>
        </p:txBody>
      </p:sp>
    </p:spTree>
    <p:extLst>
      <p:ext uri="{BB962C8B-B14F-4D97-AF65-F5344CB8AC3E}">
        <p14:creationId xmlns:p14="http://schemas.microsoft.com/office/powerpoint/2010/main" val="2391016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Constellation Program</a:t>
            </a:r>
            <a:endParaRPr lang="en-US" dirty="0"/>
          </a:p>
        </p:txBody>
      </p:sp>
      <p:sp>
        <p:nvSpPr>
          <p:cNvPr id="3" name="Content Placeholder 2"/>
          <p:cNvSpPr>
            <a:spLocks noGrp="1"/>
          </p:cNvSpPr>
          <p:nvPr>
            <p:ph sz="quarter" idx="13"/>
          </p:nvPr>
        </p:nvSpPr>
        <p:spPr/>
        <p:txBody>
          <a:bodyPr>
            <a:normAutofit/>
          </a:bodyPr>
          <a:lstStyle/>
          <a:p>
            <a:r>
              <a:rPr lang="en-US" sz="2000" dirty="0" smtClean="0"/>
              <a:t>This program was created by George Bush and NASA in order revitalize the public’s interest in space exploration.</a:t>
            </a:r>
          </a:p>
          <a:p>
            <a:r>
              <a:rPr lang="en-US" sz="2000" dirty="0" smtClean="0"/>
              <a:t>Public interest reaches peaks whenever humans are involved directly. </a:t>
            </a:r>
          </a:p>
          <a:p>
            <a:r>
              <a:rPr lang="en-US" sz="2000" dirty="0" smtClean="0"/>
              <a:t>The main goals of this program were to </a:t>
            </a:r>
          </a:p>
          <a:p>
            <a:pPr lvl="1"/>
            <a:r>
              <a:rPr lang="en-US" sz="2000" dirty="0" smtClean="0"/>
              <a:t>Design new rockets</a:t>
            </a:r>
          </a:p>
          <a:p>
            <a:pPr lvl="1"/>
            <a:r>
              <a:rPr lang="en-US" sz="2000" dirty="0" smtClean="0"/>
              <a:t>Examine effects of outer space on the human body</a:t>
            </a:r>
          </a:p>
          <a:p>
            <a:pPr lvl="1"/>
            <a:r>
              <a:rPr lang="en-US" sz="2000" dirty="0" smtClean="0"/>
              <a:t>Explore the Moon and potential for colonization</a:t>
            </a:r>
          </a:p>
          <a:p>
            <a:pPr lvl="1"/>
            <a:r>
              <a:rPr lang="en-US" sz="2000" dirty="0" smtClean="0"/>
              <a:t>Explore Mars</a:t>
            </a:r>
          </a:p>
          <a:p>
            <a:r>
              <a:rPr lang="en-US" sz="2000" dirty="0" smtClean="0"/>
              <a:t>However this program was cancelled in 2009 for being over schedule and behind.</a:t>
            </a:r>
            <a:endParaRPr lang="en-US" sz="2000" dirty="0"/>
          </a:p>
        </p:txBody>
      </p:sp>
    </p:spTree>
    <p:extLst>
      <p:ext uri="{BB962C8B-B14F-4D97-AF65-F5344CB8AC3E}">
        <p14:creationId xmlns:p14="http://schemas.microsoft.com/office/powerpoint/2010/main" val="1690537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 common objections to manned space flight</a:t>
            </a:r>
            <a:endParaRPr lang="en-US" dirty="0"/>
          </a:p>
        </p:txBody>
      </p:sp>
      <p:sp>
        <p:nvSpPr>
          <p:cNvPr id="3" name="Content Placeholder 2"/>
          <p:cNvSpPr>
            <a:spLocks noGrp="1"/>
          </p:cNvSpPr>
          <p:nvPr>
            <p:ph sz="quarter" idx="13"/>
          </p:nvPr>
        </p:nvSpPr>
        <p:spPr/>
        <p:txBody>
          <a:bodyPr>
            <a:normAutofit/>
          </a:bodyPr>
          <a:lstStyle/>
          <a:p>
            <a:r>
              <a:rPr lang="en-US" sz="2000" dirty="0" smtClean="0"/>
              <a:t>People have raised objections that space colonization is too technically challenging. They question whether we should relocate funds into NASA or if humanity is even meant to explore and live in outer space.</a:t>
            </a:r>
          </a:p>
          <a:p>
            <a:r>
              <a:rPr lang="en-US" sz="2000" dirty="0" smtClean="0"/>
              <a:t>By </a:t>
            </a:r>
            <a:r>
              <a:rPr lang="en-US" sz="2000" dirty="0"/>
              <a:t>labeling something as too technically challenging, we downplay the potential of human </a:t>
            </a:r>
            <a:r>
              <a:rPr lang="en-US" sz="2000" dirty="0" smtClean="0"/>
              <a:t>imagination. People serious about space colonization understand that the process will be a slow and incremental but well worth it. Species regularly adapt to new spaces and that is something we can do. By understanding the effects of space on the human body, we will be able to develop something to negate these effects.</a:t>
            </a:r>
          </a:p>
          <a:p>
            <a:r>
              <a:rPr lang="en-US" sz="2000" dirty="0" smtClean="0"/>
              <a:t>Also a relocation of funds implies that an infusion of money can solve our basic human problems and that is not the case. If we aim for solutions on Earth, we need  culture change and not financial.</a:t>
            </a:r>
          </a:p>
        </p:txBody>
      </p:sp>
    </p:spTree>
    <p:extLst>
      <p:ext uri="{BB962C8B-B14F-4D97-AF65-F5344CB8AC3E}">
        <p14:creationId xmlns:p14="http://schemas.microsoft.com/office/powerpoint/2010/main" val="9239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NASA’s budget and value</a:t>
            </a:r>
            <a:endParaRPr lang="en-US" dirty="0"/>
          </a:p>
        </p:txBody>
      </p:sp>
      <p:sp>
        <p:nvSpPr>
          <p:cNvPr id="3" name="Content Placeholder 2"/>
          <p:cNvSpPr>
            <a:spLocks noGrp="1"/>
          </p:cNvSpPr>
          <p:nvPr>
            <p:ph sz="quarter" idx="13"/>
          </p:nvPr>
        </p:nvSpPr>
        <p:spPr/>
        <p:txBody>
          <a:bodyPr>
            <a:noAutofit/>
          </a:bodyPr>
          <a:lstStyle/>
          <a:p>
            <a:r>
              <a:rPr lang="en-US" sz="2000" dirty="0" smtClean="0"/>
              <a:t>At the height of all excitement of the Moon landing, NASA’s budget was a little less than 5% of the federal budget and that is the highest it has ever been.</a:t>
            </a:r>
          </a:p>
          <a:p>
            <a:r>
              <a:rPr lang="en-US" sz="2000" dirty="0" smtClean="0"/>
              <a:t>Since then the budget has lingered around 1%</a:t>
            </a:r>
          </a:p>
          <a:p>
            <a:r>
              <a:rPr lang="en-US" sz="2000" dirty="0" smtClean="0"/>
              <a:t>Today, NASA’s budget is 0.5%.</a:t>
            </a:r>
          </a:p>
          <a:p>
            <a:r>
              <a:rPr lang="en-US" sz="2000" dirty="0" smtClean="0"/>
              <a:t>According to the Gallup Polls, a majority of Americans believe the space program has brought enough benefits to justify its costs.</a:t>
            </a:r>
          </a:p>
          <a:p>
            <a:r>
              <a:rPr lang="en-US" sz="2000" dirty="0" smtClean="0"/>
              <a:t>The polls also revealed that a majority of Americans believe NASA is doing a good job.</a:t>
            </a:r>
            <a:endParaRPr lang="en-US" sz="2000" dirty="0"/>
          </a:p>
          <a:p>
            <a:r>
              <a:rPr lang="en-US" sz="2000" dirty="0" smtClean="0"/>
              <a:t>Although the human approach is more expensive than the robotic approach, the human approach is also more efficient in planetary exploration.</a:t>
            </a:r>
          </a:p>
        </p:txBody>
      </p:sp>
    </p:spTree>
    <p:extLst>
      <p:ext uri="{BB962C8B-B14F-4D97-AF65-F5344CB8AC3E}">
        <p14:creationId xmlns:p14="http://schemas.microsoft.com/office/powerpoint/2010/main" val="3718885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Significance of reincorporating manned space flight</a:t>
            </a:r>
            <a:endParaRPr lang="en-US" dirty="0"/>
          </a:p>
        </p:txBody>
      </p:sp>
      <p:sp>
        <p:nvSpPr>
          <p:cNvPr id="3" name="Content Placeholder 2"/>
          <p:cNvSpPr>
            <a:spLocks noGrp="1"/>
          </p:cNvSpPr>
          <p:nvPr>
            <p:ph sz="quarter" idx="13"/>
          </p:nvPr>
        </p:nvSpPr>
        <p:spPr/>
        <p:txBody>
          <a:bodyPr>
            <a:noAutofit/>
          </a:bodyPr>
          <a:lstStyle/>
          <a:p>
            <a:r>
              <a:rPr lang="en-US" sz="2000" dirty="0" smtClean="0"/>
              <a:t>“If one is considering the future of the human race, we have to go [into outer space] ourselves … If the human race is to continue for another million years, we will have to boldly go where no one has gone before” – Stephen Hawking</a:t>
            </a:r>
          </a:p>
          <a:p>
            <a:r>
              <a:rPr lang="en-US" sz="2000" dirty="0" smtClean="0"/>
              <a:t>The outreach of manned space flight has the potential to influence interests and educational decisions of parents and children, especially towards the field of science.</a:t>
            </a:r>
          </a:p>
          <a:p>
            <a:r>
              <a:rPr lang="en-US" sz="2000" dirty="0" smtClean="0"/>
              <a:t>Manned space flights can also directly and indirectly create significant commercial opportunities.</a:t>
            </a:r>
          </a:p>
          <a:p>
            <a:r>
              <a:rPr lang="en-US" sz="2000" dirty="0" smtClean="0"/>
              <a:t>Sending humans into outer space will also provide new knowledge to fundamental questions regarding the creation of our universe and the life within.</a:t>
            </a:r>
          </a:p>
        </p:txBody>
      </p:sp>
    </p:spTree>
    <p:extLst>
      <p:ext uri="{BB962C8B-B14F-4D97-AF65-F5344CB8AC3E}">
        <p14:creationId xmlns:p14="http://schemas.microsoft.com/office/powerpoint/2010/main" val="3585905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Cooperation and colonization</a:t>
            </a:r>
            <a:endParaRPr lang="en-US" dirty="0"/>
          </a:p>
        </p:txBody>
      </p:sp>
      <p:sp>
        <p:nvSpPr>
          <p:cNvPr id="3" name="Content Placeholder 2"/>
          <p:cNvSpPr>
            <a:spLocks noGrp="1"/>
          </p:cNvSpPr>
          <p:nvPr>
            <p:ph sz="quarter" idx="13"/>
          </p:nvPr>
        </p:nvSpPr>
        <p:spPr/>
        <p:txBody>
          <a:bodyPr/>
          <a:lstStyle/>
          <a:p>
            <a:r>
              <a:rPr lang="en-US" dirty="0" smtClean="0"/>
              <a:t>Examples of different combinations of human and robot:</a:t>
            </a:r>
          </a:p>
          <a:p>
            <a:pPr lvl="1"/>
            <a:r>
              <a:rPr lang="en-US" dirty="0" smtClean="0"/>
              <a:t>Machines can perform terrain-based and aerial reconnaissance. This information can help humans plan exploration routes and locate certain targets. However, the information relayed is not in real time thus it will take a while for information to reach humans.</a:t>
            </a:r>
          </a:p>
          <a:p>
            <a:pPr lvl="1"/>
            <a:r>
              <a:rPr lang="en-US" dirty="0" smtClean="0"/>
              <a:t>The robotic ‘mule.’ This machine can carry various items and perform routine and repetitive tasks with ease however it must be within very close proximity to humans.</a:t>
            </a:r>
          </a:p>
          <a:p>
            <a:pPr lvl="1"/>
            <a:r>
              <a:rPr lang="en-US" dirty="0" smtClean="0"/>
              <a:t>The </a:t>
            </a:r>
            <a:r>
              <a:rPr lang="en-US" dirty="0" err="1" smtClean="0"/>
              <a:t>telerobotic</a:t>
            </a:r>
            <a:r>
              <a:rPr lang="en-US" dirty="0" smtClean="0"/>
              <a:t> approach is a combination of human and robot which allows humans to control robots from a distance however it requires a high-fidelity, high-bandwidth connection so the physical distance between robot and human can’t be too far. </a:t>
            </a:r>
            <a:r>
              <a:rPr lang="en-US" dirty="0" err="1" smtClean="0"/>
              <a:t>Teleoperated</a:t>
            </a:r>
            <a:r>
              <a:rPr lang="en-US" dirty="0" smtClean="0"/>
              <a:t> robots allow humans to remain in a habitat and see exactly what a robot sees while also being able to control the machine in sharp detail. This approach can also give humans extra abilities versus if they were exploring by themselves.</a:t>
            </a:r>
          </a:p>
        </p:txBody>
      </p:sp>
    </p:spTree>
    <p:extLst>
      <p:ext uri="{BB962C8B-B14F-4D97-AF65-F5344CB8AC3E}">
        <p14:creationId xmlns:p14="http://schemas.microsoft.com/office/powerpoint/2010/main" val="4273795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br>
              <a:rPr lang="en-US" dirty="0" smtClean="0"/>
            </a:br>
            <a:r>
              <a:rPr lang="en-US" dirty="0" smtClean="0"/>
              <a:t>The most effective approach</a:t>
            </a:r>
            <a:endParaRPr lang="en-US" dirty="0"/>
          </a:p>
        </p:txBody>
      </p:sp>
      <p:sp>
        <p:nvSpPr>
          <p:cNvPr id="3" name="Content Placeholder 2"/>
          <p:cNvSpPr>
            <a:spLocks noGrp="1"/>
          </p:cNvSpPr>
          <p:nvPr>
            <p:ph sz="quarter" idx="13"/>
          </p:nvPr>
        </p:nvSpPr>
        <p:spPr/>
        <p:txBody>
          <a:bodyPr>
            <a:normAutofit/>
          </a:bodyPr>
          <a:lstStyle/>
          <a:p>
            <a:r>
              <a:rPr lang="en-US" sz="2800" dirty="0" smtClean="0"/>
              <a:t>For reasons of safety, effectiveness, and efficiency, the </a:t>
            </a:r>
            <a:r>
              <a:rPr lang="en-US" sz="2800" dirty="0" err="1" smtClean="0"/>
              <a:t>telerobotic</a:t>
            </a:r>
            <a:r>
              <a:rPr lang="en-US" sz="2800" dirty="0" smtClean="0"/>
              <a:t> approach is ideal for space exploration and colonization. We do not need to walk every step with our robots and risk endangering our lives nor do we need them traveling so far ahead that it limits effectiveness drastically. With this approach we will effectively be able to gain valuable knowledge to fundamental questions we have as human beings, regarding life.</a:t>
            </a:r>
            <a:endParaRPr lang="en-US" sz="2800" dirty="0"/>
          </a:p>
        </p:txBody>
      </p:sp>
    </p:spTree>
    <p:extLst>
      <p:ext uri="{BB962C8B-B14F-4D97-AF65-F5344CB8AC3E}">
        <p14:creationId xmlns:p14="http://schemas.microsoft.com/office/powerpoint/2010/main" val="3744782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pic>
        <p:nvPicPr>
          <p:cNvPr id="6" name="Picture 5" descr="q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06949" y="1845980"/>
            <a:ext cx="4201202" cy="4052924"/>
          </a:xfrm>
          <a:prstGeom prst="rect">
            <a:avLst/>
          </a:prstGeom>
        </p:spPr>
      </p:pic>
      <p:pic>
        <p:nvPicPr>
          <p:cNvPr id="7" name="Picture 6" descr="q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435" y="1845980"/>
            <a:ext cx="4010389" cy="4052924"/>
          </a:xfrm>
          <a:prstGeom prst="rect">
            <a:avLst/>
          </a:prstGeom>
        </p:spPr>
      </p:pic>
    </p:spTree>
    <p:extLst>
      <p:ext uri="{BB962C8B-B14F-4D97-AF65-F5344CB8AC3E}">
        <p14:creationId xmlns:p14="http://schemas.microsoft.com/office/powerpoint/2010/main" val="1114928907"/>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Horizon.thmx</Template>
  <TotalTime>168</TotalTime>
  <Words>966</Words>
  <Application>Microsoft Macintosh PowerPoint</Application>
  <PresentationFormat>On-screen Show (4:3)</PresentationFormat>
  <Paragraphs>54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Horizon</vt:lpstr>
      <vt:lpstr>Approaching Space Exploration and Colonization</vt:lpstr>
      <vt:lpstr>Infograph</vt:lpstr>
      <vt:lpstr>The Constellation Program</vt:lpstr>
      <vt:lpstr>Addressing common objections to manned space flight</vt:lpstr>
      <vt:lpstr>NASA’s budget and value</vt:lpstr>
      <vt:lpstr>Significance of reincorporating manned space flight</vt:lpstr>
      <vt:lpstr>Cooperation and colonization</vt:lpstr>
      <vt:lpstr>Conclusion: The most effective approach</vt:lpstr>
      <vt:lpstr>DATA</vt:lpstr>
      <vt:lpstr>DATA (cont.)</vt:lpstr>
      <vt:lpstr>Data (cont.)</vt:lpstr>
      <vt:lpstr>Sources</vt:lpstr>
    </vt:vector>
  </TitlesOfParts>
  <Company>Emory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Approaching Space Exploration and Colonization</dc:title>
  <dc:creator>Ocean Clarke</dc:creator>
  <cp:lastModifiedBy>Ocean Clarke</cp:lastModifiedBy>
  <cp:revision>12</cp:revision>
  <dcterms:created xsi:type="dcterms:W3CDTF">2015-05-09T19:32:33Z</dcterms:created>
  <dcterms:modified xsi:type="dcterms:W3CDTF">2015-05-09T22:21:10Z</dcterms:modified>
</cp:coreProperties>
</file>